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3" r:id="rId9"/>
    <p:sldId id="280" r:id="rId10"/>
    <p:sldId id="266" r:id="rId11"/>
    <p:sldId id="267" r:id="rId12"/>
    <p:sldId id="271" r:id="rId13"/>
    <p:sldId id="268" r:id="rId14"/>
    <p:sldId id="269" r:id="rId15"/>
    <p:sldId id="272" r:id="rId16"/>
    <p:sldId id="274" r:id="rId17"/>
    <p:sldId id="275" r:id="rId18"/>
    <p:sldId id="273" r:id="rId19"/>
    <p:sldId id="276" r:id="rId20"/>
    <p:sldId id="277" r:id="rId21"/>
    <p:sldId id="279" r:id="rId22"/>
    <p:sldId id="278" r:id="rId23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25"/>
    </p:embeddedFont>
    <p:embeddedFont>
      <p:font typeface="나눔스퀘어" panose="020B0600000101010101" pitchFamily="50" charset="-127"/>
      <p:regular r:id="rId26"/>
    </p:embeddedFont>
    <p:embeddedFont>
      <p:font typeface="나눔스퀘어OTF Bold" panose="020B0600000101010101" pitchFamily="34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960000"/>
    <a:srgbClr val="F4AB4A"/>
    <a:srgbClr val="BD710B"/>
    <a:srgbClr val="FF8D69"/>
    <a:srgbClr val="9A2500"/>
    <a:srgbClr val="91DBE3"/>
    <a:srgbClr val="24828C"/>
    <a:srgbClr val="0051A2"/>
    <a:srgbClr val="5DA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6275" autoAdjust="0"/>
  </p:normalViewPr>
  <p:slideViewPr>
    <p:cSldViewPr>
      <p:cViewPr varScale="1">
        <p:scale>
          <a:sx n="65" d="100"/>
          <a:sy n="65" d="100"/>
        </p:scale>
        <p:origin x="58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B880D-D3D8-4C9B-A515-35DF3969FEE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984F0-B650-4E0E-BD08-D82E13DE0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75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984F0-B650-4E0E-BD08-D82E13DE0D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984F0-B650-4E0E-BD08-D82E13DE0D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4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0" y="6428184"/>
            <a:ext cx="9144000" cy="4572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pPr algn="r"/>
            <a:r>
              <a:rPr lang="ko-KR" altLang="en-US" sz="14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미래사회의 이해 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black">
          <a:xfrm>
            <a:off x="1115616" y="1916832"/>
            <a:ext cx="6912768" cy="1241425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en-US" altLang="ko-KR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63688" y="3245548"/>
            <a:ext cx="54102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noProof="0" dirty="0"/>
              <a:t>마스터 부제목 스타일 편집</a:t>
            </a:r>
            <a:endParaRPr lang="en-US" altLang="ko-KR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67544" y="332656"/>
            <a:ext cx="2133600" cy="320675"/>
          </a:xfrm>
        </p:spPr>
        <p:txBody>
          <a:bodyPr/>
          <a:lstStyle>
            <a:lvl1pPr>
              <a:defRPr sz="1200"/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B26BD2-190C-45AC-A94C-36475DC9881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107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590550"/>
            <a:ext cx="2057400" cy="57340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90550"/>
            <a:ext cx="6019800" cy="57340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E8011-B0D4-4730-B414-0574CF30CB0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1465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5950" y="590550"/>
            <a:ext cx="5943600" cy="563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5D180BC-3E8C-4366-8EB1-95D73CA88D0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09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BF01D-071D-4191-8109-5214EE094C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810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3BF2FF-6FB4-41C5-838A-B1557F3519B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885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B1DD0-3519-4FD0-8800-019903F7AFB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684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DDC1B6-F311-4C8D-A68F-4354BB91995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659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9C16-55D2-4814-8FC1-6BE534EAA9C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350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0B478D-C4F9-46C7-907E-3F36B9C943F1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67544" y="332656"/>
            <a:ext cx="5943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269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E1E0A-4911-4035-97B4-E4ED5EB4FF5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20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1D7FAF-AAF9-46C0-AE85-A19BB94BEFB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886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8"/>
          <p:cNvSpPr>
            <a:spLocks noChangeArrowheads="1"/>
          </p:cNvSpPr>
          <p:nvPr userDrawn="1"/>
        </p:nvSpPr>
        <p:spPr bwMode="gray">
          <a:xfrm>
            <a:off x="0" y="6428184"/>
            <a:ext cx="9144000" cy="4572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charset="-127"/>
              </a:defRPr>
            </a:lvl1pPr>
          </a:lstStyle>
          <a:p>
            <a:endParaRPr lang="en-US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6256" y="6496446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ea typeface="굴림" charset="-127"/>
              </a:defRPr>
            </a:lvl1pPr>
          </a:lstStyle>
          <a:p>
            <a:fld id="{52093F55-6FF8-4753-97F7-4ED48F6C844F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67544" y="332656"/>
            <a:ext cx="5943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3" name="직선 연결선 2"/>
          <p:cNvCxnSpPr/>
          <p:nvPr userDrawn="1"/>
        </p:nvCxnSpPr>
        <p:spPr bwMode="auto">
          <a:xfrm>
            <a:off x="467544" y="908720"/>
            <a:ext cx="86764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Airsim</a:t>
            </a:r>
            <a:endParaRPr lang="ko-KR" altLang="en-US" sz="4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다학제간캡스톤디자인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민지현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이현승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이홍락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BD2F86-9D22-478F-8DF2-C3F41D333F5C}"/>
              </a:ext>
            </a:extLst>
          </p:cNvPr>
          <p:cNvSpPr/>
          <p:nvPr/>
        </p:nvSpPr>
        <p:spPr bwMode="auto">
          <a:xfrm>
            <a:off x="7668344" y="6525344"/>
            <a:ext cx="1368152" cy="332656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`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B8631-36CA-499A-B900-569E4121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딥러닝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관심 증가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34B732-A655-451E-943B-2FA43789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1026" name="Picture 2" descr="https://post-phinf.pstatic.net/MjAxOTA2MDdfMTM5/MDAxNTU5ODg2MjExNzMx.LNURFv8guxteelCS0etGTfV6E7YmCgDArscohvNRVZkg.wyOH7ELzmjYfnmEBgDDL2zGlV3GKOKYVEnLamr25O08g.PNG/LG_CNS_04.png?type=w1200">
            <a:extLst>
              <a:ext uri="{FF2B5EF4-FFF2-40B4-BE49-F238E27FC236}">
                <a16:creationId xmlns:a16="http://schemas.microsoft.com/office/drawing/2014/main" id="{138740EE-0092-4A86-A06B-D281B830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878"/>
            <a:ext cx="8532440" cy="514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4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FBB0C9F-FB15-40E2-AB2F-D50C7980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5403"/>
            <a:ext cx="7772400" cy="1362075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과제 개발 과정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8439B6F-E23A-41C5-B98B-E30147CF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893" y="4077072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709E5-8839-4D33-A68E-6D2D0739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221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00B541-B1E0-4C3F-A645-E90DC494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일정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3F12A4-0BC2-40C3-B6EC-FDF187CD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Airsim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구축 및 예제 실행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CNTK -&gt;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DQNcar.py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클래스 분석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활용 충돌 판별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x-y-z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이용 충돌 판별 등 다양한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충돌 판별 방식 모색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IsDone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reward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최적화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 축적 및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Convolusion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layer,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maxpooling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데이터를 다양화하고 개수 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학습데이터 저장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2C66A-09DB-4E36-80F2-17AC0284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F2FF-6FB4-41C5-838A-B1557F3519B2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677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6280CFA-6223-4F40-A893-0B5A78D8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데이터셋 수집 </a:t>
            </a:r>
          </a:p>
        </p:txBody>
      </p:sp>
      <p:pic>
        <p:nvPicPr>
          <p:cNvPr id="7" name="KakaoTalk_Video_20190624_2115_54_632">
            <a:hlinkClick r:id="" action="ppaction://media"/>
            <a:extLst>
              <a:ext uri="{FF2B5EF4-FFF2-40B4-BE49-F238E27FC236}">
                <a16:creationId xmlns:a16="http://schemas.microsoft.com/office/drawing/2014/main" id="{F73F3B93-A560-491C-9E1B-A4BD950167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" y="1208112"/>
            <a:ext cx="7543800" cy="5029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97F62F-B7E2-430A-9399-9CCDDB18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F2FF-6FB4-41C5-838A-B1557F3519B2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13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E87C-B556-4273-B8E7-8BACDAC8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네트워크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2B63C2-E8BC-4AFB-8E1E-17607DD2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14</a:t>
            </a:fld>
            <a:endParaRPr lang="en-US" altLang="ko-KR"/>
          </a:p>
        </p:txBody>
      </p:sp>
      <p:pic>
        <p:nvPicPr>
          <p:cNvPr id="5" name="shape1025">
            <a:extLst>
              <a:ext uri="{FF2B5EF4-FFF2-40B4-BE49-F238E27FC236}">
                <a16:creationId xmlns:a16="http://schemas.microsoft.com/office/drawing/2014/main" id="{1EE813EB-4DF0-48AE-99B4-E27B346876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" b="9593"/>
          <a:stretch>
            <a:fillRect/>
          </a:stretch>
        </p:blipFill>
        <p:spPr>
          <a:xfrm>
            <a:off x="978882" y="1627076"/>
            <a:ext cx="7186235" cy="36038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39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FBB0C9F-FB15-40E2-AB2F-D50C7980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5403"/>
            <a:ext cx="7772400" cy="1362075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8439B6F-E23A-41C5-B98B-E30147CF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893" y="4077072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709E5-8839-4D33-A68E-6D2D0739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920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61612-9B29-4600-B31E-8A30D02F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자율주행 중점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5917E-AD6B-44A5-AC0A-D417592D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충돌 여부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차선 이탈 여부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차량이 이상적으로 주행하고 있는가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40499-8506-46D3-95E2-C216E0FE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597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CA009-BEC6-47D5-A3D4-9C5646C7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7D4F7-480E-4908-A328-45924B38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17</a:t>
            </a:fld>
            <a:endParaRPr lang="en-US" altLang="ko-KR"/>
          </a:p>
        </p:txBody>
      </p:sp>
      <p:pic>
        <p:nvPicPr>
          <p:cNvPr id="5" name="shape1030">
            <a:extLst>
              <a:ext uri="{FF2B5EF4-FFF2-40B4-BE49-F238E27FC236}">
                <a16:creationId xmlns:a16="http://schemas.microsoft.com/office/drawing/2014/main" id="{4526F663-4A53-4806-AF92-111D807D4D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340768"/>
            <a:ext cx="3816424" cy="3096344"/>
          </a:xfrm>
          <a:prstGeom prst="rect">
            <a:avLst/>
          </a:prstGeom>
        </p:spPr>
      </p:pic>
      <p:pic>
        <p:nvPicPr>
          <p:cNvPr id="8" name="shape1033">
            <a:extLst>
              <a:ext uri="{FF2B5EF4-FFF2-40B4-BE49-F238E27FC236}">
                <a16:creationId xmlns:a16="http://schemas.microsoft.com/office/drawing/2014/main" id="{8C804D39-3C15-424A-A47D-2C0DFA6E8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9257" y="3024051"/>
            <a:ext cx="5400600" cy="282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3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71ABDA9-3E01-42D6-8EA9-AAF5F616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</a:t>
            </a:r>
          </a:p>
        </p:txBody>
      </p:sp>
      <p:pic>
        <p:nvPicPr>
          <p:cNvPr id="7" name="KakaoTalk_Video_20190624_2214_49_027">
            <a:hlinkClick r:id="" action="ppaction://media"/>
            <a:extLst>
              <a:ext uri="{FF2B5EF4-FFF2-40B4-BE49-F238E27FC236}">
                <a16:creationId xmlns:a16="http://schemas.microsoft.com/office/drawing/2014/main" id="{77A54A2C-3442-403C-A31E-FDA8E3CF21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97013"/>
            <a:ext cx="8229600" cy="46259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C263B-1C72-4766-A6FA-385D7D7B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F2FF-6FB4-41C5-838A-B1557F3519B2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1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FBB0C9F-FB15-40E2-AB2F-D50C7980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5403"/>
            <a:ext cx="7772400" cy="1362075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 결론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8439B6F-E23A-41C5-B98B-E30147CF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893" y="4077072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709E5-8839-4D33-A68E-6D2D0739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708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 시점 기술 및 연구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 개발 과정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결과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결론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676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3742C08-379B-4865-9645-33810CAB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개선사항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B7E00A-ED62-4454-A6DC-A18E7672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활성함수 변경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최적화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저장방식 변경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 다양화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개수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결합 및 적용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maxpooling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Dropout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DFF27C-6051-429B-96CA-EE94E458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F2FF-6FB4-41C5-838A-B1557F3519B2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311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DABE4-301D-4BB6-85CB-78697A72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해결하지 못한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E9EE1-D817-4260-B00D-5ECD33091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처리의 비효율성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과제 목표에 도달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할만큼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완벽한 학습 이루지 못함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소요되는 시간이 길다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물체가 존재하면 정확도 감소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587871-8504-467D-95F4-60ECC8D5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3042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6FC29-F0E1-4B92-8E0A-D4BC4D6F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소감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833EC-8107-4157-9301-B31C2B525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29200"/>
          </a:xfrm>
        </p:spPr>
        <p:txBody>
          <a:bodyPr/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및 충돌을 반복하며 학습을 진행하는 방식의 현실성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수동주행과 병행한다면 자율주행의 의미를 가질 수 있을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시장의 큰 패러다임 변화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차 소유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차량공유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앞둔 이 시기에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자율주행기술은 차량공유의 근본이 되는 기술이라 생각함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기술에 관한 프로젝트를 수행하며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자율주행에 관한 지식을 폭넓게 쌓을 수 있었다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강화학습과 다양한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프레임워크에 대해 공부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할 수 있었다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B8825-B276-49DC-BD29-678D4222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904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FBB0C9F-FB15-40E2-AB2F-D50C7980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5403"/>
            <a:ext cx="7772400" cy="1362075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8439B6F-E23A-41C5-B98B-E30147CF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893" y="4077072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709E5-8839-4D33-A68E-6D2D0739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2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93142-1648-4C3C-8A0D-7169BCA3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E0381-4A29-4C5A-9D5F-E728834B5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7DD60D-3C41-444F-9597-1FF2D1E4F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t="16250" r="22715" b="16002"/>
          <a:stretch/>
        </p:blipFill>
        <p:spPr>
          <a:xfrm>
            <a:off x="341201" y="1099183"/>
            <a:ext cx="2208857" cy="3003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9A2059-9B6F-40B2-BF10-DD397F6A8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1"/>
          <a:stretch/>
        </p:blipFill>
        <p:spPr>
          <a:xfrm>
            <a:off x="2378969" y="2167039"/>
            <a:ext cx="709781" cy="563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4218C-F1AC-48CA-BB26-7E7EC7849F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51"/>
          <a:stretch/>
        </p:blipFill>
        <p:spPr>
          <a:xfrm>
            <a:off x="2917660" y="936653"/>
            <a:ext cx="3098024" cy="24923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9B2C22-59FE-4513-95DE-B672F3B7B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8"/>
          <a:stretch/>
        </p:blipFill>
        <p:spPr>
          <a:xfrm>
            <a:off x="3088750" y="4365104"/>
            <a:ext cx="1182475" cy="9801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1C1497-DF24-44CE-AA25-D3BF3D1C81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0"/>
          <a:stretch/>
        </p:blipFill>
        <p:spPr>
          <a:xfrm>
            <a:off x="3851920" y="2653054"/>
            <a:ext cx="4585833" cy="3255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7E4144-5E58-4D47-93CB-5D75BE588489}"/>
              </a:ext>
            </a:extLst>
          </p:cNvPr>
          <p:cNvSpPr txBox="1"/>
          <p:nvPr/>
        </p:nvSpPr>
        <p:spPr>
          <a:xfrm>
            <a:off x="932160" y="32849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Airsim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474F4-E23D-4D49-8EEB-E49D41EA37DC}"/>
              </a:ext>
            </a:extLst>
          </p:cNvPr>
          <p:cNvSpPr txBox="1"/>
          <p:nvPr/>
        </p:nvSpPr>
        <p:spPr>
          <a:xfrm>
            <a:off x="5508104" y="564871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 모델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2D22B-CE7C-4343-B1BB-476B8FBC66B3}"/>
              </a:ext>
            </a:extLst>
          </p:cNvPr>
          <p:cNvSpPr txBox="1"/>
          <p:nvPr/>
        </p:nvSpPr>
        <p:spPr>
          <a:xfrm>
            <a:off x="3528595" y="328498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82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F8E8B-379B-4CB7-A9FC-795E4E39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FAF0D-0857-46D6-8423-9F3EB15D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사람의 개입 없이 차량이 스스로 판단하여 주행하는 자율주행에 관한 연구는 지금도 계속되고 자율주행 자동차에 대한 안정성과 판단력 등에 많은 관심과 의문이 쏟아지고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자율주행차의 판단 능력은 사람의 생명과 직결되기에 반드시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정확해야한다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자율주행 자동차는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산업혁명 시대의 핵심 가치를 지닌 기술이다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3B274-0375-494F-8BC5-A19A6199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162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3AF2B-2F98-4796-9A09-67C3D7F3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8AA44-52FA-41F9-B9A8-31C546557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 이용하여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Airsim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시물레이터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내에서 차량이 자율주행 하는 것을 성공시킨다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A582A5-DCDF-4F25-814E-01EBEAAE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19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FBB0C9F-FB15-40E2-AB2F-D50C7980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55403"/>
            <a:ext cx="7772400" cy="1362075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 시점 기술 및 연구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8439B6F-E23A-41C5-B98B-E30147CF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893" y="4077072"/>
            <a:ext cx="7772400" cy="15001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709E5-8839-4D33-A68E-6D2D0739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08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55811-B0D1-4619-9726-456EF3CD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자율주행기술 단계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BBD1F5-73B6-440C-BA26-E3AE09A4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0FE7D-3147-4DE4-BADE-6B3878C9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1124744"/>
            <a:ext cx="64103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4E090-471B-40C3-A36A-8EB1642C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기업의 개발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7DA204-D8D1-494C-A05E-C47D57A0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F01D-071D-4191-8109-5214EE094C69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1026" name="Picture 2" descr="[ê·¸ë¦¼ 1] ìì¨ì£¼íìëì°¨ ì£¼ì 18ê° ì ì¡°ì¬ ê²½ìë ¥ ê·¸ë£¹ êµ¬ë¶">
            <a:extLst>
              <a:ext uri="{FF2B5EF4-FFF2-40B4-BE49-F238E27FC236}">
                <a16:creationId xmlns:a16="http://schemas.microsoft.com/office/drawing/2014/main" id="{7A97E91D-E672-41DA-B457-1DCB246A5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0" b="4110"/>
          <a:stretch/>
        </p:blipFill>
        <p:spPr bwMode="auto">
          <a:xfrm>
            <a:off x="780232" y="1628801"/>
            <a:ext cx="758353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850944"/>
      </p:ext>
    </p:extLst>
  </p:cSld>
  <p:clrMapOvr>
    <a:masterClrMapping/>
  </p:clrMapOvr>
</p:sld>
</file>

<file path=ppt/theme/theme1.xml><?xml version="1.0" encoding="utf-8"?>
<a:theme xmlns:a="http://schemas.openxmlformats.org/drawingml/2006/main" name="171TGp_consultant_light">
  <a:themeElements>
    <a:clrScheme name="170Gp_natural_light 2">
      <a:dk1>
        <a:srgbClr val="000000"/>
      </a:dk1>
      <a:lt1>
        <a:srgbClr val="FFFFFF"/>
      </a:lt1>
      <a:dk2>
        <a:srgbClr val="333399"/>
      </a:dk2>
      <a:lt2>
        <a:srgbClr val="C0C0C0"/>
      </a:lt2>
      <a:accent1>
        <a:srgbClr val="2EA9B6"/>
      </a:accent1>
      <a:accent2>
        <a:srgbClr val="F1900F"/>
      </a:accent2>
      <a:accent3>
        <a:srgbClr val="FFFFFF"/>
      </a:accent3>
      <a:accent4>
        <a:srgbClr val="000000"/>
      </a:accent4>
      <a:accent5>
        <a:srgbClr val="ADD1D7"/>
      </a:accent5>
      <a:accent6>
        <a:srgbClr val="DA820C"/>
      </a:accent6>
      <a:hlink>
        <a:srgbClr val="CC3300"/>
      </a:hlink>
      <a:folHlink>
        <a:srgbClr val="0066CC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70Gp_natural_light 1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0Gp_natural_light 2">
        <a:dk1>
          <a:srgbClr val="000000"/>
        </a:dk1>
        <a:lt1>
          <a:srgbClr val="FFFFFF"/>
        </a:lt1>
        <a:dk2>
          <a:srgbClr val="333399"/>
        </a:dk2>
        <a:lt2>
          <a:srgbClr val="C0C0C0"/>
        </a:lt2>
        <a:accent1>
          <a:srgbClr val="2EA9B6"/>
        </a:accent1>
        <a:accent2>
          <a:srgbClr val="F1900F"/>
        </a:accent2>
        <a:accent3>
          <a:srgbClr val="FFFFFF"/>
        </a:accent3>
        <a:accent4>
          <a:srgbClr val="000000"/>
        </a:accent4>
        <a:accent5>
          <a:srgbClr val="ADD1D7"/>
        </a:accent5>
        <a:accent6>
          <a:srgbClr val="DA820C"/>
        </a:accent6>
        <a:hlink>
          <a:srgbClr val="CC330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0Gp_natural_light 3">
        <a:dk1>
          <a:srgbClr val="000000"/>
        </a:dk1>
        <a:lt1>
          <a:srgbClr val="FFFFFF"/>
        </a:lt1>
        <a:dk2>
          <a:srgbClr val="26728A"/>
        </a:dk2>
        <a:lt2>
          <a:srgbClr val="DDDDDD"/>
        </a:lt2>
        <a:accent1>
          <a:srgbClr val="E29B3C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ECBAF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171TGp_consultant_light</Template>
  <TotalTime>2713</TotalTime>
  <Words>240</Words>
  <Application>Microsoft Office PowerPoint</Application>
  <PresentationFormat>화면 슬라이드 쇼(4:3)</PresentationFormat>
  <Paragraphs>98</Paragraphs>
  <Slides>22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Wingdings</vt:lpstr>
      <vt:lpstr>HY견고딕</vt:lpstr>
      <vt:lpstr>Arial</vt:lpstr>
      <vt:lpstr>나눔스퀘어</vt:lpstr>
      <vt:lpstr>맑은 고딕</vt:lpstr>
      <vt:lpstr>나눔스퀘어OTF Bold</vt:lpstr>
      <vt:lpstr>굴림</vt:lpstr>
      <vt:lpstr>171TGp_consultant_light</vt:lpstr>
      <vt:lpstr>Airsim</vt:lpstr>
      <vt:lpstr>목차</vt:lpstr>
      <vt:lpstr>1. 주제</vt:lpstr>
      <vt:lpstr>개발 주제</vt:lpstr>
      <vt:lpstr>주제 선정 이유</vt:lpstr>
      <vt:lpstr>최종 목표</vt:lpstr>
      <vt:lpstr>2. 현 시점 기술 및 연구 </vt:lpstr>
      <vt:lpstr>자율주행기술 단계</vt:lpstr>
      <vt:lpstr>기업의 개발 현황</vt:lpstr>
      <vt:lpstr>딥러닝 관심 증가</vt:lpstr>
      <vt:lpstr>3. 과제 개발 과정 </vt:lpstr>
      <vt:lpstr>개발 일정</vt:lpstr>
      <vt:lpstr>데이터셋 수집 </vt:lpstr>
      <vt:lpstr>네트워크 구성</vt:lpstr>
      <vt:lpstr>4. 결과</vt:lpstr>
      <vt:lpstr>자율주행 중점 사항</vt:lpstr>
      <vt:lpstr>결과</vt:lpstr>
      <vt:lpstr>결과</vt:lpstr>
      <vt:lpstr>5. 최종 결론</vt:lpstr>
      <vt:lpstr>API 개선사항</vt:lpstr>
      <vt:lpstr>해결하지 못한 문제</vt:lpstr>
      <vt:lpstr>개발 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LEE_HYESOO</dc:creator>
  <cp:lastModifiedBy>(전자공학부)이홍락</cp:lastModifiedBy>
  <cp:revision>110</cp:revision>
  <dcterms:created xsi:type="dcterms:W3CDTF">2018-03-05T17:21:29Z</dcterms:created>
  <dcterms:modified xsi:type="dcterms:W3CDTF">2019-06-24T15:42:26Z</dcterms:modified>
</cp:coreProperties>
</file>